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sldIdLst>
    <p:sldId id="256" r:id="rId2"/>
    <p:sldId id="269" r:id="rId3"/>
    <p:sldId id="257" r:id="rId4"/>
    <p:sldId id="311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272" r:id="rId17"/>
    <p:sldId id="310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73"/>
    <p:restoredTop sz="91742" autoAdjust="0"/>
  </p:normalViewPr>
  <p:slideViewPr>
    <p:cSldViewPr snapToGrid="0">
      <p:cViewPr varScale="1">
        <p:scale>
          <a:sx n="105" d="100"/>
          <a:sy n="105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211AB-B43C-487B-A31D-AC44D6E56073}" type="datetimeFigureOut">
              <a:rPr lang="en-US" smtClean="0"/>
              <a:t>4/11/22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CE69B5-6E69-430B-B8CC-9B58C411B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05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CE69B5-6E69-430B-B8CC-9B58C411B3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74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CE69B5-6E69-430B-B8CC-9B58C411B3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440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CE69B5-6E69-430B-B8CC-9B58C411B31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93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CE69B5-6E69-430B-B8CC-9B58C411B31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84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CE69B5-6E69-430B-B8CC-9B58C411B31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1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270001"/>
            <a:ext cx="10058400" cy="3055112"/>
          </a:xfrm>
        </p:spPr>
        <p:txBody>
          <a:bodyPr anchor="ctr">
            <a:normAutofit/>
          </a:bodyPr>
          <a:lstStyle>
            <a:lvl1pPr algn="ctr">
              <a:lnSpc>
                <a:spcPct val="85000"/>
              </a:lnSpc>
              <a:defRPr sz="68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 anchor="b">
            <a:normAutofit/>
          </a:bodyPr>
          <a:lstStyle>
            <a:lvl1pPr marL="0" indent="0" algn="ctr">
              <a:buNone/>
              <a:defRPr sz="2500" cap="all" spc="200" baseline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/>
            </a:lvl1pPr>
          </a:lstStyle>
          <a:p>
            <a:fld id="{FC8029FF-4828-424F-A1D8-6A0EA71459F2}" type="datetime1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5771DB1C-B372-4CFA-B223-ECAC3FCFC31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C:\Users\Administrator\Desktop\thesis-slide\uit-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980" y="-63500"/>
            <a:ext cx="1333500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/>
          <p:cNvCxnSpPr/>
          <p:nvPr userDrawn="1"/>
        </p:nvCxnSpPr>
        <p:spPr>
          <a:xfrm>
            <a:off x="1142732" y="12171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3419070" y="237065"/>
            <a:ext cx="7315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ĐẠI HỌC QUỐC GIA THÀNH</a:t>
            </a:r>
            <a:r>
              <a:rPr lang="en-US" sz="2200" b="1" baseline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PHỐ</a:t>
            </a:r>
            <a:r>
              <a:rPr lang="en-US" sz="22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HỒ CHÍ MINH</a:t>
            </a:r>
          </a:p>
          <a:p>
            <a:r>
              <a:rPr lang="en-US" sz="2200" b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 ĐẠI HỌC CÔNG NGHỆ THÔNG TIN</a:t>
            </a:r>
          </a:p>
        </p:txBody>
      </p:sp>
    </p:spTree>
    <p:extLst>
      <p:ext uri="{BB962C8B-B14F-4D97-AF65-F5344CB8AC3E}">
        <p14:creationId xmlns:p14="http://schemas.microsoft.com/office/powerpoint/2010/main" val="1912654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139B5-ADDA-426C-A5C8-406AE3527C49}" type="datetime1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630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8D3AF-DC0A-48C2-8206-DF5164A0E099}" type="datetime1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033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1440" indent="-91440">
              <a:buFont typeface="Wingdings" pitchFamily="2" charset="2"/>
              <a:buChar char="Ø"/>
              <a:defRPr/>
            </a:lvl1pPr>
            <a:lvl2pPr marL="384048" indent="-182880">
              <a:buFont typeface="Arial" panose="020B0604020202020204" pitchFamily="34" charset="0"/>
              <a:buChar char="•"/>
              <a:defRPr/>
            </a:lvl2pPr>
            <a:lvl3pPr marL="566928" indent="-182880">
              <a:buFont typeface="Wingdings" pitchFamily="2" charset="2"/>
              <a:buChar char="§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9554C-B155-4E9B-82FD-C0DDBB233D3A}" type="datetime1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693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97280" y="758953"/>
            <a:ext cx="10058400" cy="1255378"/>
          </a:xfrm>
        </p:spPr>
        <p:txBody>
          <a:bodyPr anchor="b" anchorCtr="0">
            <a:noAutofit/>
          </a:bodyPr>
          <a:lstStyle>
            <a:lvl1pPr>
              <a:lnSpc>
                <a:spcPct val="85000"/>
              </a:lnSpc>
              <a:defRPr sz="7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97280" y="2166726"/>
            <a:ext cx="10058400" cy="3429402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6800" cap="none" spc="200" baseline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91AA5-75A4-4CA7-B9C8-242B2899409D}" type="datetime1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2090528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8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68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346199"/>
            <a:ext cx="4937760" cy="45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346200"/>
            <a:ext cx="4937760" cy="45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978BA-96F8-4EA2-8266-86BB2F3B27FE}" type="datetime1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57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6CF77-178E-4DC2-BF37-45D9C41F0C9F}" type="datetime1">
              <a:rPr lang="en-US" smtClean="0"/>
              <a:t>4/11/22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086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A687A-E5A4-48EF-A7CC-CAABC50235F3}" type="datetime1">
              <a:rPr lang="en-US" smtClean="0"/>
              <a:t>4/11/22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59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4B191-B7DF-4AB4-A16C-8B0EB2515670}" type="datetime1">
              <a:rPr lang="en-US" smtClean="0"/>
              <a:t>4/11/22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419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E4B6070-3D3B-4F6C-8CEC-4C9E28F3DB80}" type="datetime1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97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14F1F-33F3-4C24-BC7A-D0662AB03A48}" type="datetime1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6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82254" y="286603"/>
            <a:ext cx="10768445" cy="8817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276131"/>
            <a:ext cx="11722100" cy="488336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 b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0A59F165-FA03-4802-ABF8-40A8C898DBBC}" type="datetime1">
              <a:rPr lang="en-US" smtClean="0"/>
              <a:pPr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771DB1C-B372-4CFA-B223-ECAC3FCFC319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228600" y="1217145"/>
            <a:ext cx="117221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C:\Users\Administrator\Desktop\thesis-slide\uit-logo.png">
            <a:extLst>
              <a:ext uri="{FF2B5EF4-FFF2-40B4-BE49-F238E27FC236}">
                <a16:creationId xmlns:a16="http://schemas.microsoft.com/office/drawing/2014/main" id="{431D5121-9F02-4F10-B39E-0BA49CB060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13071"/>
            <a:ext cx="898909" cy="898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9466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500" kern="1200" spc="-50" baseline="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91440" indent="-91440" algn="just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Wingdings" pitchFamily="2" charset="2"/>
        <a:buChar char="Ø"/>
        <a:defRPr sz="28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38404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25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56692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25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74980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5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932688" indent="-182880" algn="just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500" kern="1200">
          <a:solidFill>
            <a:schemeClr val="tx1">
              <a:lumMod val="75000"/>
              <a:lumOff val="25000"/>
            </a:schemeClr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arketingkit.withgoogle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_picture_is_worth_a_thousand_word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google.com/business/answer/6103862?hl=en" TargetMode="External"/><Relationship Id="rId2" Type="http://schemas.openxmlformats.org/officeDocument/2006/relationships/hyperlink" Target="https://support.google.com/maps/answer/2622947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chema.org/LocalBusines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moz.com/loca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moz.com/learn/local" TargetMode="External"/><Relationship Id="rId2" Type="http://schemas.openxmlformats.org/officeDocument/2006/relationships/hyperlink" Target="https://www.localseoguid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ocialmediatoday.com/news/12-local-seo-stats-every-business-owner-and-marketer-should-know-in-2019-i/549079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oz.com/local-search-ranking-factor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google.com/busines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TỐI ƯU HOÁ</a:t>
            </a:r>
            <a:br>
              <a:rPr lang="en-US" sz="5400" dirty="0"/>
            </a:br>
            <a:r>
              <a:rPr lang="en-US" sz="5400" dirty="0"/>
              <a:t>CÔNG CỤ TÌM KIẾM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/>
              <a:t>Biên soạn: ThS. Võ Tấn Khoa</a:t>
            </a:r>
          </a:p>
        </p:txBody>
      </p:sp>
    </p:spTree>
    <p:extLst>
      <p:ext uri="{BB962C8B-B14F-4D97-AF65-F5344CB8AC3E}">
        <p14:creationId xmlns:p14="http://schemas.microsoft.com/office/powerpoint/2010/main" val="345904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40108-4863-8742-9724-5088A9624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5. Xây dựng đánh giá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D867D-6F29-F540-B79A-33EFF2CC2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VN" i="1" dirty="0"/>
              <a:t>Trích dẫn </a:t>
            </a:r>
            <a:r>
              <a:rPr lang="en-VN" dirty="0"/>
              <a:t>và </a:t>
            </a:r>
            <a:r>
              <a:rPr lang="en-VN" i="1" dirty="0"/>
              <a:t>đánh giá </a:t>
            </a:r>
            <a:r>
              <a:rPr lang="en-VN" dirty="0"/>
              <a:t>là </a:t>
            </a:r>
            <a:r>
              <a:rPr lang="en-VN" i="1" dirty="0"/>
              <a:t>2 kỹ thuật xây dựng liên kết </a:t>
            </a:r>
            <a:r>
              <a:rPr lang="en-VN" dirty="0"/>
              <a:t>của Local SEO.</a:t>
            </a:r>
          </a:p>
          <a:p>
            <a:r>
              <a:rPr lang="en-VN" dirty="0"/>
              <a:t>Để xếp hạng cao thì ngoài trích dẫn, còn phải có đánh giá trực tuyến mới hi vọng được xếp hạng cao hơn trên công cụ tìm kiếm.</a:t>
            </a:r>
          </a:p>
          <a:p>
            <a:r>
              <a:rPr lang="en-VN" dirty="0"/>
              <a:t>Bao gồm:</a:t>
            </a:r>
          </a:p>
          <a:p>
            <a:pPr lvl="1"/>
            <a:r>
              <a:rPr lang="en-VN" i="1" dirty="0"/>
              <a:t>Các liên kết đến GMB trên website.</a:t>
            </a:r>
          </a:p>
          <a:p>
            <a:pPr lvl="1"/>
            <a:r>
              <a:rPr lang="en-VN" i="1" dirty="0"/>
              <a:t>Chữ ký thư điện tử.</a:t>
            </a:r>
          </a:p>
          <a:p>
            <a:pPr lvl="1"/>
            <a:r>
              <a:rPr lang="en-VN" i="1" dirty="0"/>
              <a:t>Tờ rơi, danh thiếp.</a:t>
            </a:r>
          </a:p>
          <a:p>
            <a:pPr lvl="2"/>
            <a:r>
              <a:rPr lang="en-VN" i="1" dirty="0"/>
              <a:t>Nhắc</a:t>
            </a:r>
            <a:r>
              <a:rPr lang="en-VN" dirty="0"/>
              <a:t> khách hàng để lại đánh giá.</a:t>
            </a:r>
          </a:p>
          <a:p>
            <a:pPr lvl="1"/>
            <a:r>
              <a:rPr lang="en-VN" i="1" dirty="0"/>
              <a:t>Khuyến khích </a:t>
            </a:r>
            <a:r>
              <a:rPr lang="en-VN" dirty="0"/>
              <a:t>khách hàng sau khi giao dịch xong thì để lại đánh giá.</a:t>
            </a:r>
          </a:p>
          <a:p>
            <a:r>
              <a:rPr lang="en-VN" b="1" i="1" dirty="0"/>
              <a:t>Không</a:t>
            </a:r>
            <a:r>
              <a:rPr lang="en-VN" dirty="0"/>
              <a:t> được mua các bài đánh giá.</a:t>
            </a:r>
          </a:p>
          <a:p>
            <a:r>
              <a:rPr lang="en-VN" dirty="0"/>
              <a:t> </a:t>
            </a:r>
            <a:r>
              <a:rPr lang="en-US" i="1" dirty="0"/>
              <a:t>Google My Business Marketing Kit – Think With Google</a:t>
            </a:r>
          </a:p>
          <a:p>
            <a:pPr marL="201168" lvl="1" indent="0">
              <a:buNone/>
            </a:pPr>
            <a:r>
              <a:rPr lang="en-US" i="1" dirty="0">
                <a:hlinkClick r:id="rId2"/>
              </a:rPr>
              <a:t>https://marketingkit.withgoogle.com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F24EC-47A7-CC43-A8FF-23915A8DA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A screenshot of a phone&#10;&#10;Description automatically generated with low confidence">
            <a:extLst>
              <a:ext uri="{FF2B5EF4-FFF2-40B4-BE49-F238E27FC236}">
                <a16:creationId xmlns:a16="http://schemas.microsoft.com/office/drawing/2014/main" id="{BF9C27B7-C470-6740-91A1-0F93307A9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471" y="2300208"/>
            <a:ext cx="4364227" cy="200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140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6F455-4F4B-C94F-811C-6ED8B17F5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VN" sz="4800" dirty="0"/>
              <a:t>6. Tăng cường Local SEO với ảnh và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3DDD9-A12E-E14B-9A91-89D7E69B8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Cuối tháng 8/2017, Google đã </a:t>
            </a:r>
            <a:r>
              <a:rPr lang="en-VN" i="1" dirty="0"/>
              <a:t>bật chức năng tải video </a:t>
            </a:r>
            <a:r>
              <a:rPr lang="en-VN" dirty="0"/>
              <a:t>từ người dùng lên Google My Business và liệt kê trên Google Maps.</a:t>
            </a:r>
          </a:p>
          <a:p>
            <a:r>
              <a:rPr lang="en-VN" dirty="0"/>
              <a:t>Càng nhiều ảnh, video tải lên GMB -&gt; </a:t>
            </a:r>
            <a:r>
              <a:rPr lang="en-VN" i="1" dirty="0"/>
              <a:t>mức độ tương tác cao?! </a:t>
            </a:r>
            <a:r>
              <a:rPr lang="en-VN" dirty="0"/>
              <a:t>-&gt; xếp hạng cao.</a:t>
            </a:r>
          </a:p>
          <a:p>
            <a:r>
              <a:rPr lang="en-US" dirty="0"/>
              <a:t>"</a:t>
            </a:r>
            <a:r>
              <a:rPr lang="en-US" i="1" dirty="0">
                <a:hlinkClick r:id="rId2"/>
              </a:rPr>
              <a:t>A picture is worth a thousand words</a:t>
            </a:r>
            <a:r>
              <a:rPr lang="en-US" dirty="0"/>
              <a:t>”</a:t>
            </a:r>
          </a:p>
          <a:p>
            <a:pPr lvl="1"/>
            <a:r>
              <a:rPr lang="en-VN" dirty="0"/>
              <a:t>Thường khách hàng nghiên cứu về một nhà hàng, quán caf</a:t>
            </a:r>
            <a:r>
              <a:rPr lang="en-US" dirty="0" err="1"/>
              <a:t>é</a:t>
            </a:r>
            <a:r>
              <a:rPr lang="en-VN" dirty="0"/>
              <a:t> hoặc khách sạn địa phương sẽ tập trung nhiều vào ảnh và video trước khi quyết định.</a:t>
            </a:r>
          </a:p>
          <a:p>
            <a:r>
              <a:rPr lang="en-VN" dirty="0"/>
              <a:t>Hai cách tiếp cận đơn giản để thực hiện local SEO với video và ảnh:</a:t>
            </a:r>
          </a:p>
          <a:p>
            <a:pPr lvl="1"/>
            <a:r>
              <a:rPr lang="en-US" i="1" dirty="0" err="1"/>
              <a:t>Khuyến</a:t>
            </a:r>
            <a:r>
              <a:rPr lang="en-US" i="1" dirty="0"/>
              <a:t> </a:t>
            </a:r>
            <a:r>
              <a:rPr lang="en-US" i="1" dirty="0" err="1"/>
              <a:t>khích</a:t>
            </a:r>
            <a:r>
              <a:rPr lang="en-US" i="1" dirty="0"/>
              <a:t> </a:t>
            </a:r>
            <a:r>
              <a:rPr lang="en-US" i="1" dirty="0" err="1"/>
              <a:t>khách</a:t>
            </a:r>
            <a:r>
              <a:rPr lang="en-US" i="1" dirty="0"/>
              <a:t> </a:t>
            </a:r>
            <a:r>
              <a:rPr lang="en-US" i="1" dirty="0" err="1"/>
              <a:t>hàng</a:t>
            </a:r>
            <a:r>
              <a:rPr lang="en-US" i="1" dirty="0"/>
              <a:t> </a:t>
            </a:r>
            <a:r>
              <a:rPr lang="en-US" dirty="0"/>
              <a:t>chia </a:t>
            </a:r>
            <a:r>
              <a:rPr lang="en-US" dirty="0" err="1"/>
              <a:t>sẻ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họ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doanh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.</a:t>
            </a:r>
          </a:p>
          <a:p>
            <a:pPr lvl="1"/>
            <a:r>
              <a:rPr lang="vi-VN" i="1" dirty="0"/>
              <a:t>Tự </a:t>
            </a:r>
            <a:r>
              <a:rPr lang="vi-VN" dirty="0"/>
              <a:t>thêm ảnh và video vào hồ sơ doanh nghiệp của bạn.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DB338-EB2A-7440-A858-8F00D5D6E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782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6F455-4F4B-C94F-811C-6ED8B17F5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VN" sz="4800" dirty="0"/>
              <a:t>6. Tăng cường Local SEO với ảnh và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3DDD9-A12E-E14B-9A91-89D7E69B8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i="1" dirty="0" err="1"/>
              <a:t>Khuyến</a:t>
            </a:r>
            <a:r>
              <a:rPr lang="en-US" i="1" dirty="0"/>
              <a:t> </a:t>
            </a:r>
            <a:r>
              <a:rPr lang="en-US" i="1" dirty="0" err="1"/>
              <a:t>khích</a:t>
            </a:r>
            <a:r>
              <a:rPr lang="en-US" i="1" dirty="0"/>
              <a:t> </a:t>
            </a:r>
            <a:r>
              <a:rPr lang="en-US" i="1" dirty="0" err="1"/>
              <a:t>khách</a:t>
            </a:r>
            <a:r>
              <a:rPr lang="en-US" i="1" dirty="0"/>
              <a:t> </a:t>
            </a:r>
            <a:r>
              <a:rPr lang="en-US" i="1" dirty="0" err="1"/>
              <a:t>hàng</a:t>
            </a:r>
            <a:r>
              <a:rPr lang="en-US" i="1" dirty="0"/>
              <a:t> </a:t>
            </a:r>
            <a:r>
              <a:rPr lang="en-US" dirty="0"/>
              <a:t>chia </a:t>
            </a:r>
            <a:r>
              <a:rPr lang="en-US" dirty="0" err="1"/>
              <a:t>sẻ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họ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doanh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.:</a:t>
            </a:r>
          </a:p>
          <a:p>
            <a:pPr marL="806958" lvl="1" indent="-514350"/>
            <a:r>
              <a:rPr lang="en-US" i="1" dirty="0" err="1"/>
              <a:t>Lôi</a:t>
            </a:r>
            <a:r>
              <a:rPr lang="en-US" i="1" dirty="0"/>
              <a:t> </a:t>
            </a:r>
            <a:r>
              <a:rPr lang="en-US" i="1" dirty="0" err="1"/>
              <a:t>kéo</a:t>
            </a:r>
            <a:r>
              <a:rPr lang="en-US" i="1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uống</a:t>
            </a:r>
            <a:r>
              <a:rPr lang="en-US" dirty="0"/>
              <a:t> </a:t>
            </a:r>
            <a:r>
              <a:rPr lang="en-US" dirty="0" err="1"/>
              <a:t>miễn</a:t>
            </a:r>
            <a:r>
              <a:rPr lang="en-US" dirty="0"/>
              <a:t> </a:t>
            </a:r>
            <a:r>
              <a:rPr lang="en-US" dirty="0" err="1"/>
              <a:t>phí</a:t>
            </a:r>
            <a:r>
              <a:rPr lang="en-US" dirty="0"/>
              <a:t>.</a:t>
            </a:r>
          </a:p>
          <a:p>
            <a:pPr marL="806958" lvl="1" indent="-514350"/>
            <a:r>
              <a:rPr lang="en-US" i="1" dirty="0" err="1"/>
              <a:t>Giảm</a:t>
            </a:r>
            <a:r>
              <a:rPr lang="en-US" i="1" dirty="0"/>
              <a:t> </a:t>
            </a:r>
            <a:r>
              <a:rPr lang="en-US" i="1" dirty="0" err="1"/>
              <a:t>giá</a:t>
            </a:r>
            <a:r>
              <a:rPr lang="en-US" i="1" dirty="0"/>
              <a:t> </a:t>
            </a:r>
            <a:r>
              <a:rPr lang="en-US" dirty="0" err="1"/>
              <a:t>bữa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chia </a:t>
            </a:r>
            <a:r>
              <a:rPr lang="en-US" dirty="0" err="1"/>
              <a:t>sẻ</a:t>
            </a:r>
            <a:r>
              <a:rPr lang="en-US" dirty="0"/>
              <a:t> </a:t>
            </a:r>
            <a:r>
              <a:rPr lang="en-US" dirty="0" err="1"/>
              <a:t>kinh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.</a:t>
            </a:r>
          </a:p>
          <a:p>
            <a:pPr marL="806958" lvl="1" indent="-514350"/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Google Maps,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i="1" dirty="0"/>
              <a:t>add a photo</a:t>
            </a:r>
            <a:r>
              <a:rPr lang="en-US" dirty="0"/>
              <a:t>” -&gt; </a:t>
            </a:r>
            <a:r>
              <a:rPr lang="en-US" dirty="0" err="1"/>
              <a:t>vậy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xong</a:t>
            </a:r>
            <a:r>
              <a:rPr lang="en-US" dirty="0"/>
              <a:t>.</a:t>
            </a:r>
          </a:p>
          <a:p>
            <a:pPr marL="806958" lvl="1" indent="-514350"/>
            <a:r>
              <a:rPr lang="en-US" i="1" dirty="0" err="1"/>
              <a:t>Xem</a:t>
            </a:r>
            <a:r>
              <a:rPr lang="en-US" i="1" dirty="0"/>
              <a:t> </a:t>
            </a:r>
            <a:r>
              <a:rPr lang="en-US" i="1" dirty="0" err="1"/>
              <a:t>thêm</a:t>
            </a:r>
            <a:r>
              <a:rPr lang="en-US" i="1" dirty="0"/>
              <a:t>: </a:t>
            </a:r>
            <a:r>
              <a:rPr lang="en-US" i="1" dirty="0">
                <a:hlinkClick r:id="rId2"/>
              </a:rPr>
              <a:t>https://support.google.com/maps/answer/2622947</a:t>
            </a:r>
            <a:endParaRPr lang="en-US" i="1" dirty="0"/>
          </a:p>
          <a:p>
            <a:pPr marL="514350" indent="-514350">
              <a:buFont typeface="+mj-lt"/>
              <a:buAutoNum type="arabicPeriod"/>
            </a:pPr>
            <a:r>
              <a:rPr lang="vi-VN" i="1" dirty="0"/>
              <a:t>Tự thêm ảnh và video </a:t>
            </a:r>
            <a:r>
              <a:rPr lang="vi-VN" dirty="0"/>
              <a:t>vào hồ sơ doanh nghiệp của bạn.</a:t>
            </a:r>
          </a:p>
          <a:p>
            <a:pPr marL="806958" lvl="1" indent="-514350"/>
            <a:r>
              <a:rPr lang="en-VN" dirty="0"/>
              <a:t>Bạn cần tải lên tiểu sử (profile) một lượng hình ảnh chuyên nghiệp ở mức tối thiểu.</a:t>
            </a:r>
          </a:p>
          <a:p>
            <a:pPr marL="806958" lvl="1" indent="-514350"/>
            <a:r>
              <a:rPr lang="en-VN" i="1" dirty="0"/>
              <a:t>Đăng nhập </a:t>
            </a:r>
            <a:r>
              <a:rPr lang="en-VN" dirty="0"/>
              <a:t>vào GMB và nhấp vào “photos” trên góc trái menu.</a:t>
            </a:r>
          </a:p>
          <a:p>
            <a:pPr marL="806958" lvl="1" indent="-514350"/>
            <a:r>
              <a:rPr lang="en-VN" i="1" dirty="0"/>
              <a:t>Xem thêm: </a:t>
            </a:r>
            <a:r>
              <a:rPr lang="en-US" i="1" dirty="0">
                <a:hlinkClick r:id="rId3"/>
              </a:rPr>
              <a:t>https://support.google.com/business/answer/6103862?hl=en</a:t>
            </a:r>
            <a:endParaRPr lang="en-VN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7DB338-EB2A-7440-A858-8F00D5D6E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27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F9AEA-70AF-0E43-A5E2-FD53412E3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7. Checklist cho Local SEO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A9717-2F8E-554F-B9B3-2BD8F352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VN" i="1" dirty="0"/>
              <a:t>Xác minh </a:t>
            </a:r>
            <a:r>
              <a:rPr lang="en-VN" dirty="0"/>
              <a:t>hồ sơ doanh nghiệp trên GMB.</a:t>
            </a:r>
          </a:p>
          <a:p>
            <a:pPr marL="514350" indent="-514350">
              <a:buFont typeface="+mj-lt"/>
              <a:buAutoNum type="arabicPeriod"/>
            </a:pPr>
            <a:r>
              <a:rPr lang="en-VN" i="1" dirty="0"/>
              <a:t>Điền nhiều thông tin nhất </a:t>
            </a:r>
            <a:r>
              <a:rPr lang="en-VN" dirty="0"/>
              <a:t>có thể vào hồ sơ tiểu sử trên GMB: mô tả, liên kết danh mục, ảnh, video.</a:t>
            </a:r>
          </a:p>
          <a:p>
            <a:pPr marL="514350" indent="-514350">
              <a:buFont typeface="+mj-lt"/>
              <a:buAutoNum type="arabicPeriod"/>
            </a:pPr>
            <a:r>
              <a:rPr lang="en-VN" i="1" dirty="0"/>
              <a:t>Thêm tên doanh nghiệp và vị trí </a:t>
            </a:r>
            <a:r>
              <a:rPr lang="en-VN" dirty="0"/>
              <a:t>của bạn ở phần nào đó trên website: có thể nằm ở trang liên hệ, hoặc trang chủ.</a:t>
            </a:r>
          </a:p>
          <a:p>
            <a:pPr marL="514350" indent="-514350">
              <a:buFont typeface="+mj-lt"/>
              <a:buAutoNum type="arabicPeriod"/>
            </a:pPr>
            <a:r>
              <a:rPr lang="en-VN" i="1" dirty="0"/>
              <a:t>Thêm đầy đủ NAP </a:t>
            </a:r>
            <a:r>
              <a:rPr lang="en-VN" dirty="0"/>
              <a:t>trên </a:t>
            </a:r>
            <a:r>
              <a:rPr lang="en-VN" i="1" dirty="0"/>
              <a:t>website</a:t>
            </a:r>
            <a:r>
              <a:rPr lang="en-VN" dirty="0"/>
              <a:t> và phải nhóm lại với nhau để Google </a:t>
            </a:r>
            <a:r>
              <a:rPr lang="en-VN" i="1" dirty="0"/>
              <a:t>đăng ký </a:t>
            </a:r>
            <a:r>
              <a:rPr lang="en-VN" dirty="0"/>
              <a:t>nó dưới dạng trích dẫn.</a:t>
            </a:r>
          </a:p>
          <a:p>
            <a:pPr marL="514350" indent="-514350">
              <a:buFont typeface="+mj-lt"/>
              <a:buAutoNum type="arabicPeriod"/>
            </a:pPr>
            <a:r>
              <a:rPr lang="en-VN" dirty="0"/>
              <a:t>Thêm </a:t>
            </a:r>
            <a:r>
              <a:rPr lang="en-VN" i="1" dirty="0"/>
              <a:t>các thẻ phù hợp </a:t>
            </a:r>
            <a:r>
              <a:rPr lang="en-VN" dirty="0"/>
              <a:t>trong website. Tham khảo:</a:t>
            </a:r>
          </a:p>
          <a:p>
            <a:pPr marL="806958" lvl="1" indent="-514350"/>
            <a:r>
              <a:rPr lang="en-US" i="1" dirty="0" err="1"/>
              <a:t>Schema.org</a:t>
            </a:r>
            <a:r>
              <a:rPr lang="en-US" i="1" dirty="0"/>
              <a:t> Local Business Specifications: </a:t>
            </a:r>
            <a:r>
              <a:rPr lang="en-US" i="1" dirty="0">
                <a:hlinkClick r:id="rId2"/>
              </a:rPr>
              <a:t>https://schema.org/</a:t>
            </a:r>
            <a:r>
              <a:rPr lang="en-US" i="1" dirty="0" err="1">
                <a:hlinkClick r:id="rId2"/>
              </a:rPr>
              <a:t>LocalBusiness</a:t>
            </a: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8ECDB-8DF3-2A48-A956-CC015E3D1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51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F9AEA-70AF-0E43-A5E2-FD53412E3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7. Checklist cho Local SEO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A9717-2F8E-554F-B9B3-2BD8F352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6"/>
            </a:pPr>
            <a:r>
              <a:rPr lang="en-VN" i="1" dirty="0"/>
              <a:t>Khuyến khích </a:t>
            </a:r>
            <a:r>
              <a:rPr lang="en-VN" dirty="0"/>
              <a:t>khách hàng gửi đánh giá.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n-VN" i="1" dirty="0"/>
              <a:t>Gửi trang web</a:t>
            </a:r>
            <a:r>
              <a:rPr lang="en-VN" dirty="0"/>
              <a:t> của bạn đến các thư mục doanh nghiệp như Yelp, Yellow Pagé, CitySearch...</a:t>
            </a:r>
          </a:p>
          <a:p>
            <a:pPr marL="806958" lvl="1" indent="-514350"/>
            <a:r>
              <a:rPr lang="en-VN" dirty="0"/>
              <a:t>Dùng công cụ như </a:t>
            </a:r>
            <a:r>
              <a:rPr lang="en-VN" i="1" dirty="0"/>
              <a:t>Moz Local </a:t>
            </a:r>
            <a:r>
              <a:rPr lang="en-VN" dirty="0"/>
              <a:t>để đưa doanh nghiệp lên tất cả các thư mục trong 1 lần: </a:t>
            </a:r>
            <a:r>
              <a:rPr lang="en-US" dirty="0">
                <a:hlinkClick r:id="rId2"/>
              </a:rPr>
              <a:t>https://moz.com/local</a:t>
            </a:r>
            <a:endParaRPr lang="en-US" dirty="0"/>
          </a:p>
          <a:p>
            <a:pPr marL="514350" indent="-514350">
              <a:buFont typeface="+mj-lt"/>
              <a:buAutoNum type="arabicPeriod" startAt="8"/>
            </a:pP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liệt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doanh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đảm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i="1" dirty="0" err="1"/>
              <a:t>dữ</a:t>
            </a:r>
            <a:r>
              <a:rPr lang="en-US" i="1" dirty="0"/>
              <a:t> </a:t>
            </a:r>
            <a:r>
              <a:rPr lang="en-US" i="1" dirty="0" err="1"/>
              <a:t>liệu</a:t>
            </a:r>
            <a:r>
              <a:rPr lang="en-US" i="1" dirty="0"/>
              <a:t> NAP </a:t>
            </a:r>
            <a:r>
              <a:rPr lang="en-US" i="1" dirty="0" err="1"/>
              <a:t>chính</a:t>
            </a:r>
            <a:r>
              <a:rPr lang="en-US" i="1" dirty="0"/>
              <a:t> </a:t>
            </a:r>
            <a:r>
              <a:rPr lang="en-US" i="1" dirty="0" err="1"/>
              <a:t>xác</a:t>
            </a:r>
            <a:r>
              <a:rPr lang="en-US" dirty="0"/>
              <a:t>.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quán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:</a:t>
            </a:r>
          </a:p>
          <a:p>
            <a:pPr marL="806958" lvl="1" indent="-514350"/>
            <a:r>
              <a:rPr lang="en-VN" dirty="0"/>
              <a:t>GMB.</a:t>
            </a:r>
          </a:p>
          <a:p>
            <a:pPr marL="806958" lvl="1" indent="-514350"/>
            <a:r>
              <a:rPr lang="en-VN" dirty="0"/>
              <a:t>Trang liên hệ.</a:t>
            </a:r>
          </a:p>
          <a:p>
            <a:pPr marL="806958" lvl="1" indent="-514350"/>
            <a:r>
              <a:rPr lang="en-VN" dirty="0"/>
              <a:t>Và các liệt kê doanh nghiệp ở trên internet.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8ECDB-8DF3-2A48-A956-CC015E3D1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17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F9AEA-70AF-0E43-A5E2-FD53412E3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7. Checklist cho Local SEO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A9717-2F8E-554F-B9B3-2BD8F3521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dirty="0"/>
              <a:t> Các thông tin cập nhật của Local SEO cần để ý:</a:t>
            </a:r>
          </a:p>
          <a:p>
            <a:pPr lvl="1"/>
            <a:r>
              <a:rPr lang="en-US" i="1" dirty="0"/>
              <a:t>Local SEO Guide </a:t>
            </a:r>
            <a:r>
              <a:rPr lang="en-US" i="1" dirty="0">
                <a:hlinkClick r:id="rId2"/>
              </a:rPr>
              <a:t>https://www.localseoguide.com/</a:t>
            </a:r>
            <a:endParaRPr lang="en-US" i="1" dirty="0"/>
          </a:p>
          <a:p>
            <a:pPr lvl="1"/>
            <a:r>
              <a:rPr lang="en-US" i="1" dirty="0" err="1"/>
              <a:t>Moz</a:t>
            </a:r>
            <a:r>
              <a:rPr lang="en-US" i="1" dirty="0"/>
              <a:t> Local Learning Center </a:t>
            </a:r>
            <a:r>
              <a:rPr lang="en-US" i="1" dirty="0">
                <a:hlinkClick r:id="rId3"/>
              </a:rPr>
              <a:t>https://moz.com/learn/local</a:t>
            </a: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18ECDB-8DF3-2A48-A956-CC015E3D1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59B6BA9C-AF92-D145-AAB1-6FA1FC9469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528" y="2675552"/>
            <a:ext cx="6790944" cy="359167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13143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7B7DC-3A7E-4DC8-A134-8C5F4C065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kết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CB3E65-2DA4-4A22-8947-FA00FF85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16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1D49C5-A7B4-A743-85B8-C377AAD74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4859" y="1456738"/>
            <a:ext cx="7063233" cy="4714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4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8CB6F-93F6-8B41-9B38-1C416CE8C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Bài tập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E918E-2BA6-8C40-9B47-2718A3172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VN" dirty="0"/>
              <a:t>1. Tạo hồ sơ doanh nghiệp của website trên GMB.</a:t>
            </a:r>
          </a:p>
          <a:p>
            <a:pPr marL="0" indent="0">
              <a:buNone/>
            </a:pPr>
            <a:r>
              <a:rPr lang="en-VN" dirty="0"/>
              <a:t>2. </a:t>
            </a:r>
            <a:r>
              <a:rPr lang="en-VN"/>
              <a:t>Xây dựng chiến lược Local SEO cho website của mình. 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76FCC2-3978-6449-9655-464201B2F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486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1097280" y="1985962"/>
            <a:ext cx="10058400" cy="2339149"/>
          </a:xfrm>
          <a:prstGeom prst="rect">
            <a:avLst/>
          </a:prstGeom>
        </p:spPr>
        <p:txBody>
          <a:bodyPr anchor="ctr"/>
          <a:lstStyle>
            <a:lvl1pPr algn="just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sz="8000">
                <a:solidFill>
                  <a:schemeClr val="accent1"/>
                </a:solidFill>
              </a:rPr>
              <a:t>Question &amp; Answer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4325111"/>
            <a:ext cx="100584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38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CHƯƠNG 8: </a:t>
            </a:r>
            <a:br>
              <a:rPr lang="en-US" sz="5400" dirty="0"/>
            </a:br>
            <a:r>
              <a:rPr lang="en-US" sz="5400" dirty="0"/>
              <a:t>SEO ĐỊA PHƯƠNG - </a:t>
            </a:r>
            <a:br>
              <a:rPr lang="en-US" sz="5400" dirty="0"/>
            </a:br>
            <a:r>
              <a:rPr lang="en-US" sz="5400" i="1" dirty="0"/>
              <a:t>LOCAL SEO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 err="1"/>
              <a:t>Biên</a:t>
            </a:r>
            <a:r>
              <a:rPr lang="en-US" cap="none" dirty="0"/>
              <a:t> </a:t>
            </a:r>
            <a:r>
              <a:rPr lang="en-US" cap="none" dirty="0" err="1"/>
              <a:t>soạn</a:t>
            </a:r>
            <a:r>
              <a:rPr lang="en-US" cap="none" dirty="0"/>
              <a:t>: </a:t>
            </a:r>
            <a:r>
              <a:rPr lang="en-US" cap="none" dirty="0" err="1"/>
              <a:t>ThS</a:t>
            </a:r>
            <a:r>
              <a:rPr lang="en-US" cap="none" dirty="0"/>
              <a:t>. </a:t>
            </a:r>
            <a:r>
              <a:rPr lang="en-US" cap="none" dirty="0" err="1"/>
              <a:t>Võ</a:t>
            </a:r>
            <a:r>
              <a:rPr lang="en-US" cap="none" dirty="0"/>
              <a:t> </a:t>
            </a:r>
            <a:r>
              <a:rPr lang="en-US" cap="none" dirty="0" err="1"/>
              <a:t>Tấn</a:t>
            </a:r>
            <a:r>
              <a:rPr lang="en-US" cap="none" dirty="0"/>
              <a:t> Khoa</a:t>
            </a:r>
          </a:p>
        </p:txBody>
      </p:sp>
    </p:spTree>
    <p:extLst>
      <p:ext uri="{BB962C8B-B14F-4D97-AF65-F5344CB8AC3E}">
        <p14:creationId xmlns:p14="http://schemas.microsoft.com/office/powerpoint/2010/main" val="299011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/>
              <a:t>Nội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tx1"/>
                </a:solidFill>
              </a:rPr>
              <a:t>1. </a:t>
            </a:r>
            <a:r>
              <a:rPr lang="en-US" sz="4000" dirty="0" err="1">
                <a:solidFill>
                  <a:schemeClr val="tx1"/>
                </a:solidFill>
              </a:rPr>
              <a:t>Lý</a:t>
            </a:r>
            <a:r>
              <a:rPr lang="en-US" sz="4000" dirty="0">
                <a:solidFill>
                  <a:schemeClr val="tx1"/>
                </a:solidFill>
              </a:rPr>
              <a:t> do </a:t>
            </a:r>
            <a:r>
              <a:rPr lang="en-US" sz="4000" dirty="0" err="1">
                <a:solidFill>
                  <a:schemeClr val="tx1"/>
                </a:solidFill>
              </a:rPr>
              <a:t>thực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hiện</a:t>
            </a:r>
            <a:r>
              <a:rPr lang="en-US" sz="4000" dirty="0">
                <a:solidFill>
                  <a:schemeClr val="tx1"/>
                </a:solidFill>
              </a:rPr>
              <a:t> Local SEO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tx1"/>
                </a:solidFill>
              </a:rPr>
              <a:t>2. </a:t>
            </a:r>
            <a:r>
              <a:rPr lang="en-US" sz="4000" dirty="0" err="1">
                <a:solidFill>
                  <a:schemeClr val="tx1"/>
                </a:solidFill>
              </a:rPr>
              <a:t>Xếp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hạng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cao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với</a:t>
            </a:r>
            <a:r>
              <a:rPr lang="en-US" sz="4000" dirty="0">
                <a:solidFill>
                  <a:schemeClr val="tx1"/>
                </a:solidFill>
              </a:rPr>
              <a:t> Local SEO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tx1"/>
                </a:solidFill>
              </a:rPr>
              <a:t>3. </a:t>
            </a:r>
            <a:r>
              <a:rPr lang="en-US" sz="4000" dirty="0" err="1">
                <a:solidFill>
                  <a:schemeClr val="tx1"/>
                </a:solidFill>
              </a:rPr>
              <a:t>Bắt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đầu</a:t>
            </a:r>
            <a:r>
              <a:rPr lang="en-US" sz="4000" dirty="0">
                <a:solidFill>
                  <a:schemeClr val="tx1"/>
                </a:solidFill>
              </a:rPr>
              <a:t> Local SEO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tx1"/>
                </a:solidFill>
              </a:rPr>
              <a:t>4. </a:t>
            </a:r>
            <a:r>
              <a:rPr lang="en-US" sz="4000" dirty="0" err="1">
                <a:solidFill>
                  <a:schemeClr val="tx1"/>
                </a:solidFill>
              </a:rPr>
              <a:t>Xây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dựng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trích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dẫn</a:t>
            </a:r>
            <a:endParaRPr lang="en-US" sz="4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4000" dirty="0">
                <a:solidFill>
                  <a:schemeClr val="tx1"/>
                </a:solidFill>
              </a:rPr>
              <a:t>5. </a:t>
            </a:r>
            <a:r>
              <a:rPr lang="en-US" sz="4000" dirty="0" err="1">
                <a:solidFill>
                  <a:schemeClr val="tx1"/>
                </a:solidFill>
              </a:rPr>
              <a:t>Xây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dựng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đánh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giá</a:t>
            </a:r>
            <a:endParaRPr lang="en-US" sz="4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4000" dirty="0">
                <a:solidFill>
                  <a:schemeClr val="tx1"/>
                </a:solidFill>
              </a:rPr>
              <a:t>6. </a:t>
            </a:r>
            <a:r>
              <a:rPr lang="en-US" sz="4000" dirty="0" err="1">
                <a:solidFill>
                  <a:schemeClr val="tx1"/>
                </a:solidFill>
              </a:rPr>
              <a:t>Tăng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cường</a:t>
            </a:r>
            <a:r>
              <a:rPr lang="en-US" sz="4000" dirty="0">
                <a:solidFill>
                  <a:schemeClr val="tx1"/>
                </a:solidFill>
              </a:rPr>
              <a:t> Local SEO </a:t>
            </a:r>
            <a:r>
              <a:rPr lang="en-US" sz="4000" dirty="0" err="1">
                <a:solidFill>
                  <a:schemeClr val="tx1"/>
                </a:solidFill>
              </a:rPr>
              <a:t>với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ảnh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 err="1">
                <a:solidFill>
                  <a:schemeClr val="tx1"/>
                </a:solidFill>
              </a:rPr>
              <a:t>và</a:t>
            </a:r>
            <a:r>
              <a:rPr lang="en-US" sz="4000" dirty="0">
                <a:solidFill>
                  <a:schemeClr val="tx1"/>
                </a:solidFill>
              </a:rPr>
              <a:t> video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tx1"/>
                </a:solidFill>
              </a:rPr>
              <a:t>7. Checklist Local SEO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854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CE9B7-F164-574E-9EE5-D97BCD223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1. Lý do thực hiện Local SEO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FD56B-2EB5-444D-ACD5-B386EFC3A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i="1" dirty="0"/>
              <a:t>Google Place -&gt; Google+ -&gt; Google My Bussiness</a:t>
            </a:r>
            <a:r>
              <a:rPr lang="en-VN" dirty="0"/>
              <a:t>.</a:t>
            </a:r>
          </a:p>
          <a:p>
            <a:r>
              <a:rPr lang="en-VN" dirty="0"/>
              <a:t>Một số thống kê về hành vi của khách hàng địa phương:</a:t>
            </a:r>
          </a:p>
          <a:p>
            <a:pPr lvl="1"/>
            <a:r>
              <a:rPr lang="vi-VN" i="1" dirty="0"/>
              <a:t>97%</a:t>
            </a:r>
            <a:r>
              <a:rPr lang="vi-VN" dirty="0"/>
              <a:t> người dùng công cụ tìm kiếm đã tìm kiếm trực tuyến để tìm một doanh nghiệp địa phương.</a:t>
            </a:r>
          </a:p>
          <a:p>
            <a:pPr lvl="1"/>
            <a:r>
              <a:rPr lang="vi-VN" i="1" dirty="0"/>
              <a:t>76%</a:t>
            </a:r>
            <a:r>
              <a:rPr lang="vi-VN" dirty="0"/>
              <a:t> người tiêu dùng thực hiện tìm kiếm địa phương trên điện thoại thông minh của họ đã ghé thăm cửa hàng trong vòng một ngày.</a:t>
            </a:r>
          </a:p>
          <a:p>
            <a:pPr lvl="1"/>
            <a:r>
              <a:rPr lang="vi-VN" i="1" dirty="0"/>
              <a:t>78%</a:t>
            </a:r>
            <a:r>
              <a:rPr lang="vi-VN" dirty="0"/>
              <a:t> tìm kiếm địa phương trên thiết bị di động dẫn đến mua hàng tại cửa hàng.</a:t>
            </a:r>
          </a:p>
          <a:p>
            <a:pPr marL="384048" lvl="2" indent="0">
              <a:buNone/>
            </a:pPr>
            <a:r>
              <a:rPr lang="vi-VN" dirty="0">
                <a:hlinkClick r:id="rId2"/>
              </a:rPr>
              <a:t>https://www.socialmediatoday.com/news/12-local-seo-stats-every-business-owner-and-marketer-should-know-in-2019-i/549079/</a:t>
            </a:r>
            <a:r>
              <a:rPr lang="vi-VN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97800-8009-6649-B051-0E482DF95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46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CE9B7-F164-574E-9EE5-D97BCD223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1. Lý do thực hiện Local SEO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FD56B-2EB5-444D-ACD5-B386EFC3A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76131"/>
            <a:ext cx="5209032" cy="4883369"/>
          </a:xfrm>
        </p:spPr>
        <p:txBody>
          <a:bodyPr>
            <a:normAutofit lnSpcReduction="10000"/>
          </a:bodyPr>
          <a:lstStyle/>
          <a:p>
            <a:r>
              <a:rPr lang="vi-VN" dirty="0"/>
              <a:t>Kết quả tìm kiếm địa phương </a:t>
            </a:r>
            <a:r>
              <a:rPr lang="vi-VN" b="1" i="1" dirty="0"/>
              <a:t>khác</a:t>
            </a:r>
            <a:r>
              <a:rPr lang="vi-VN" dirty="0"/>
              <a:t> với kết quả tìm kiếm không phải trả tiền truyền thống.</a:t>
            </a:r>
          </a:p>
          <a:p>
            <a:r>
              <a:rPr lang="vi-VN" dirty="0"/>
              <a:t>Người dùng có thể thấy:</a:t>
            </a:r>
          </a:p>
          <a:p>
            <a:pPr lvl="1"/>
            <a:r>
              <a:rPr lang="vi-VN" i="1" dirty="0"/>
              <a:t>Thông tin chi tiết </a:t>
            </a:r>
            <a:r>
              <a:rPr lang="vi-VN" dirty="0"/>
              <a:t>liên hệ của doanh nghiệp.</a:t>
            </a:r>
          </a:p>
          <a:p>
            <a:pPr lvl="1"/>
            <a:r>
              <a:rPr lang="vi-VN" i="1" dirty="0"/>
              <a:t>Giờ</a:t>
            </a:r>
            <a:r>
              <a:rPr lang="vi-VN" dirty="0"/>
              <a:t> mở cửa và các bài đánh giá.</a:t>
            </a:r>
          </a:p>
          <a:p>
            <a:pPr lvl="1"/>
            <a:r>
              <a:rPr lang="vi-VN" dirty="0"/>
              <a:t>Cũng như tìm thấy thông tin họ </a:t>
            </a:r>
            <a:r>
              <a:rPr lang="vi-VN" i="1" dirty="0"/>
              <a:t>cần</a:t>
            </a:r>
            <a:r>
              <a:rPr lang="vi-VN" dirty="0"/>
              <a:t> một cách nhanh chóng và dễ dàng.</a:t>
            </a:r>
          </a:p>
          <a:p>
            <a:r>
              <a:rPr lang="vi-VN" dirty="0"/>
              <a:t>Danh sách địa phương có thể là một công cụ mạnh mẽ để </a:t>
            </a:r>
            <a:r>
              <a:rPr lang="vi-VN" i="1" dirty="0"/>
              <a:t>thu hút </a:t>
            </a:r>
            <a:r>
              <a:rPr lang="vi-VN" dirty="0"/>
              <a:t>lưu lượng truy cập.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97800-8009-6649-B051-0E482DF95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D9FAA8-A56B-0E4A-936F-00D266AB4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17" y="1664619"/>
            <a:ext cx="6315682" cy="35287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3617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C07E9-6EE3-5641-928E-EAFCA0C8A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2. Xếp hạng cao với Local SEO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9A47F-6649-F54B-95B4-8EA849EC4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85000" lnSpcReduction="20000"/>
          </a:bodyPr>
          <a:lstStyle/>
          <a:p>
            <a:r>
              <a:rPr lang="en-VN" dirty="0"/>
              <a:t>Tín hiệu trên </a:t>
            </a:r>
            <a:r>
              <a:rPr lang="en-VN" i="1" dirty="0"/>
              <a:t>Google My Bussiness</a:t>
            </a:r>
            <a:r>
              <a:rPr lang="en-VN" dirty="0"/>
              <a:t>:</a:t>
            </a:r>
          </a:p>
          <a:p>
            <a:pPr lvl="1"/>
            <a:r>
              <a:rPr lang="en-VN" dirty="0"/>
              <a:t>Gần gũi với người tìm kiếm.</a:t>
            </a:r>
          </a:p>
          <a:p>
            <a:pPr lvl="1"/>
            <a:r>
              <a:rPr lang="en-VN" dirty="0"/>
              <a:t>Danh mục </a:t>
            </a:r>
            <a:r>
              <a:rPr lang="en-VN" i="1" dirty="0"/>
              <a:t>chuẩn xác</a:t>
            </a:r>
            <a:r>
              <a:rPr lang="en-VN" dirty="0"/>
              <a:t>.</a:t>
            </a:r>
          </a:p>
          <a:p>
            <a:pPr lvl="1"/>
            <a:r>
              <a:rPr lang="en-VN" dirty="0"/>
              <a:t>Xuất hiện </a:t>
            </a:r>
            <a:r>
              <a:rPr lang="en-VN" i="1" dirty="0"/>
              <a:t>từ khoá </a:t>
            </a:r>
            <a:r>
              <a:rPr lang="en-VN" dirty="0"/>
              <a:t>trong tiêu đề doanh nghiệp.</a:t>
            </a:r>
          </a:p>
          <a:p>
            <a:pPr lvl="1"/>
            <a:r>
              <a:rPr lang="en-VN" dirty="0"/>
              <a:t>...</a:t>
            </a:r>
          </a:p>
          <a:p>
            <a:r>
              <a:rPr lang="en-VN" dirty="0"/>
              <a:t>Tín hiệu </a:t>
            </a:r>
            <a:r>
              <a:rPr lang="en-VN" i="1" dirty="0"/>
              <a:t>liên kết </a:t>
            </a:r>
            <a:r>
              <a:rPr lang="en-VN" dirty="0"/>
              <a:t>(link):</a:t>
            </a:r>
          </a:p>
          <a:p>
            <a:pPr lvl="1"/>
            <a:r>
              <a:rPr lang="en-VN" i="1" dirty="0"/>
              <a:t>Văn bản </a:t>
            </a:r>
            <a:r>
              <a:rPr lang="en-VN" dirty="0"/>
              <a:t>liên kết đến (văn bản neo).</a:t>
            </a:r>
          </a:p>
          <a:p>
            <a:pPr lvl="1"/>
            <a:r>
              <a:rPr lang="en-VN" i="1" dirty="0"/>
              <a:t>Chất lượng </a:t>
            </a:r>
            <a:r>
              <a:rPr lang="en-VN" dirty="0"/>
              <a:t>tên miền liên kết đến.</a:t>
            </a:r>
          </a:p>
          <a:p>
            <a:pPr lvl="1"/>
            <a:r>
              <a:rPr lang="en-VN" i="1" dirty="0"/>
              <a:t>Số lượng </a:t>
            </a:r>
            <a:r>
              <a:rPr lang="en-VN" dirty="0"/>
              <a:t>tên miền liên kết đến.</a:t>
            </a:r>
          </a:p>
          <a:p>
            <a:pPr lvl="1"/>
            <a:r>
              <a:rPr lang="en-VN" dirty="0"/>
              <a:t>...</a:t>
            </a:r>
          </a:p>
          <a:p>
            <a:r>
              <a:rPr lang="en-VN" dirty="0"/>
              <a:t>Tín hiệu </a:t>
            </a:r>
            <a:r>
              <a:rPr lang="en-VN" i="1" dirty="0"/>
              <a:t>đánh giá </a:t>
            </a:r>
            <a:r>
              <a:rPr lang="en-VN" dirty="0"/>
              <a:t>(review):</a:t>
            </a:r>
          </a:p>
          <a:p>
            <a:pPr lvl="1"/>
            <a:r>
              <a:rPr lang="en-VN" i="1" dirty="0"/>
              <a:t>Số lượng </a:t>
            </a:r>
            <a:r>
              <a:rPr lang="en-VN" dirty="0"/>
              <a:t>review.</a:t>
            </a:r>
          </a:p>
          <a:p>
            <a:pPr lvl="1"/>
            <a:r>
              <a:rPr lang="en-VN" i="1" dirty="0"/>
              <a:t>Vận tốc </a:t>
            </a:r>
            <a:r>
              <a:rPr lang="en-VN" dirty="0"/>
              <a:t>xuất hiện của review.</a:t>
            </a:r>
          </a:p>
          <a:p>
            <a:pPr lvl="1"/>
            <a:r>
              <a:rPr lang="en-VN" i="1" dirty="0"/>
              <a:t>Sự đa dạng </a:t>
            </a:r>
            <a:r>
              <a:rPr lang="en-VN" dirty="0"/>
              <a:t>của review.</a:t>
            </a:r>
          </a:p>
          <a:p>
            <a:pPr lvl="1"/>
            <a:r>
              <a:rPr lang="en-VN" dirty="0"/>
              <a:t>...</a:t>
            </a:r>
          </a:p>
          <a:p>
            <a:r>
              <a:rPr lang="en-VN" dirty="0"/>
              <a:t>Tín hiệu </a:t>
            </a:r>
            <a:r>
              <a:rPr lang="en-VN" i="1" dirty="0"/>
              <a:t>trên trang </a:t>
            </a:r>
            <a:r>
              <a:rPr lang="en-VN" dirty="0"/>
              <a:t>(on-page):</a:t>
            </a:r>
          </a:p>
          <a:p>
            <a:pPr lvl="1"/>
            <a:r>
              <a:rPr lang="en-VN" dirty="0"/>
              <a:t>Sự hiện diện của </a:t>
            </a:r>
            <a:r>
              <a:rPr lang="en-VN" i="1" dirty="0"/>
              <a:t>NAP</a:t>
            </a:r>
            <a:r>
              <a:rPr lang="en-VN" dirty="0"/>
              <a:t>.</a:t>
            </a:r>
          </a:p>
          <a:p>
            <a:pPr lvl="1"/>
            <a:r>
              <a:rPr lang="en-VN" i="1" dirty="0"/>
              <a:t>Từ khoá </a:t>
            </a:r>
            <a:r>
              <a:rPr lang="en-VN" dirty="0"/>
              <a:t>trong tiêu đề.</a:t>
            </a:r>
          </a:p>
          <a:p>
            <a:pPr lvl="1"/>
            <a:r>
              <a:rPr lang="en-VN" i="1" dirty="0"/>
              <a:t>Chứng thực </a:t>
            </a:r>
            <a:r>
              <a:rPr lang="en-VN" dirty="0"/>
              <a:t>tên miền.</a:t>
            </a:r>
          </a:p>
          <a:p>
            <a:pPr lvl="1"/>
            <a:r>
              <a:rPr lang="en-VN" dirty="0"/>
              <a:t>...</a:t>
            </a:r>
          </a:p>
          <a:p>
            <a:r>
              <a:rPr lang="en-VN" dirty="0"/>
              <a:t>Tín hiệu </a:t>
            </a:r>
            <a:r>
              <a:rPr lang="en-VN" i="1" dirty="0"/>
              <a:t>trích dẫn </a:t>
            </a:r>
            <a:r>
              <a:rPr lang="en-VN" dirty="0"/>
              <a:t>(citation):</a:t>
            </a:r>
          </a:p>
          <a:p>
            <a:pPr lvl="1"/>
            <a:r>
              <a:rPr lang="en-VN" dirty="0"/>
              <a:t>Tính </a:t>
            </a:r>
            <a:r>
              <a:rPr lang="en-VN" i="1" dirty="0"/>
              <a:t>nhất quán </a:t>
            </a:r>
            <a:r>
              <a:rPr lang="en-VN" dirty="0"/>
              <a:t>của NAP.</a:t>
            </a:r>
          </a:p>
          <a:p>
            <a:pPr lvl="1"/>
            <a:r>
              <a:rPr lang="en-VN" i="1" dirty="0"/>
              <a:t>Khối lượng </a:t>
            </a:r>
            <a:r>
              <a:rPr lang="en-VN" dirty="0"/>
              <a:t>trích dẫn.</a:t>
            </a:r>
          </a:p>
          <a:p>
            <a:pPr lvl="1"/>
            <a:r>
              <a:rPr lang="en-VN" dirty="0"/>
              <a:t>...</a:t>
            </a:r>
          </a:p>
          <a:p>
            <a:r>
              <a:rPr lang="en-VN" dirty="0"/>
              <a:t>Tín hiệu </a:t>
            </a:r>
            <a:r>
              <a:rPr lang="en-VN" i="1" dirty="0"/>
              <a:t>hành vi </a:t>
            </a:r>
            <a:r>
              <a:rPr lang="en-VN" dirty="0"/>
              <a:t>(behavioral):</a:t>
            </a:r>
          </a:p>
          <a:p>
            <a:pPr lvl="1"/>
            <a:r>
              <a:rPr lang="en-VN" i="1" dirty="0"/>
              <a:t>Tỷ lệ nhấp chuột</a:t>
            </a:r>
            <a:r>
              <a:rPr lang="en-VN" dirty="0"/>
              <a:t>.</a:t>
            </a:r>
          </a:p>
          <a:p>
            <a:pPr lvl="1"/>
            <a:r>
              <a:rPr lang="en-VN" i="1" dirty="0"/>
              <a:t>Nhấn gọi </a:t>
            </a:r>
            <a:r>
              <a:rPr lang="en-VN" dirty="0"/>
              <a:t>trên thiết bị di động.</a:t>
            </a:r>
          </a:p>
          <a:p>
            <a:pPr lvl="1"/>
            <a:r>
              <a:rPr lang="en-VN" i="1" dirty="0"/>
              <a:t>Check-in</a:t>
            </a:r>
            <a:r>
              <a:rPr lang="en-VN" dirty="0"/>
              <a:t>.</a:t>
            </a:r>
          </a:p>
          <a:p>
            <a:pPr lvl="1"/>
            <a:r>
              <a:rPr lang="en-VN" dirty="0"/>
              <a:t>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37057-F903-7B4A-861B-D8D8E6F16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25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C07E9-6EE3-5641-928E-EAFCA0C8A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2. Xếp hạng cao với Local SEO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9A47F-6649-F54B-95B4-8EA849EC4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76131"/>
            <a:ext cx="4282440" cy="4883369"/>
          </a:xfrm>
        </p:spPr>
        <p:txBody>
          <a:bodyPr numCol="1">
            <a:normAutofit/>
          </a:bodyPr>
          <a:lstStyle/>
          <a:p>
            <a:r>
              <a:rPr lang="en-VN" i="1" dirty="0"/>
              <a:t>Cá nhân hoá</a:t>
            </a:r>
            <a:r>
              <a:rPr lang="en-VN" dirty="0"/>
              <a:t>.</a:t>
            </a:r>
          </a:p>
          <a:p>
            <a:r>
              <a:rPr lang="en-VN" dirty="0"/>
              <a:t>Tín hiệu </a:t>
            </a:r>
            <a:r>
              <a:rPr lang="en-VN" i="1" dirty="0"/>
              <a:t>xã hội</a:t>
            </a:r>
            <a:r>
              <a:rPr lang="en-VN" dirty="0"/>
              <a:t>:</a:t>
            </a:r>
          </a:p>
          <a:p>
            <a:pPr lvl="1"/>
            <a:r>
              <a:rPr lang="en-VN" dirty="0"/>
              <a:t>Tương tác </a:t>
            </a:r>
            <a:r>
              <a:rPr lang="en-VN" i="1" dirty="0"/>
              <a:t>Google</a:t>
            </a:r>
            <a:r>
              <a:rPr lang="en-VN" dirty="0"/>
              <a:t>.</a:t>
            </a:r>
          </a:p>
          <a:p>
            <a:pPr lvl="1"/>
            <a:r>
              <a:rPr lang="en-VN" dirty="0"/>
              <a:t>Tương tác </a:t>
            </a:r>
            <a:r>
              <a:rPr lang="en-VN" i="1" dirty="0"/>
              <a:t>Facebook</a:t>
            </a:r>
            <a:r>
              <a:rPr lang="en-VN" dirty="0"/>
              <a:t>.</a:t>
            </a:r>
          </a:p>
          <a:p>
            <a:pPr lvl="1"/>
            <a:r>
              <a:rPr lang="en-VN" dirty="0"/>
              <a:t>Tương tác </a:t>
            </a:r>
            <a:r>
              <a:rPr lang="en-VN" i="1" dirty="0"/>
              <a:t>Twitter</a:t>
            </a:r>
            <a:r>
              <a:rPr lang="en-VN" dirty="0"/>
              <a:t>.</a:t>
            </a:r>
          </a:p>
          <a:p>
            <a:r>
              <a:rPr lang="en-US" i="1" dirty="0" err="1"/>
              <a:t>Moz's</a:t>
            </a:r>
            <a:r>
              <a:rPr lang="en-US" i="1" dirty="0"/>
              <a:t> Local Search Ranking Factors</a:t>
            </a:r>
          </a:p>
          <a:p>
            <a:pPr marL="201168" lvl="1" indent="0">
              <a:buNone/>
            </a:pPr>
            <a:r>
              <a:rPr lang="en-US" dirty="0">
                <a:hlinkClick r:id="rId3"/>
              </a:rPr>
              <a:t>https://moz.com/local-search-ranking-factors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37057-F903-7B4A-861B-D8D8E6F16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329DF5-5554-8045-A5AF-DB839FECC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1845" y="1276131"/>
            <a:ext cx="7348854" cy="386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854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5FE01-1379-7244-BA8F-6C30620E4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3. Bắt đầu Local SEO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ABD13-BB64-6E41-A24A-5088E5ABB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VN" i="1" dirty="0"/>
              <a:t>Tạo</a:t>
            </a:r>
            <a:r>
              <a:rPr lang="en-VN" dirty="0"/>
              <a:t> trang doanh nghiệp trên Google My Business:</a:t>
            </a:r>
          </a:p>
          <a:p>
            <a:pPr marL="201168" lvl="1" indent="0">
              <a:buNone/>
            </a:pPr>
            <a:r>
              <a:rPr lang="en-US" dirty="0">
                <a:hlinkClick r:id="rId2"/>
              </a:rPr>
              <a:t>https://www.google.com/business</a:t>
            </a:r>
            <a:endParaRPr lang="en-US" dirty="0"/>
          </a:p>
          <a:p>
            <a:pPr lvl="1"/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URL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i="1" dirty="0" err="1"/>
              <a:t>hoàn</a:t>
            </a:r>
            <a:r>
              <a:rPr lang="en-US" i="1" dirty="0"/>
              <a:t> </a:t>
            </a:r>
            <a:r>
              <a:rPr lang="en-US" i="1" dirty="0" err="1"/>
              <a:t>thành</a:t>
            </a:r>
            <a:r>
              <a:rPr lang="en-US" i="1" dirty="0"/>
              <a:t> </a:t>
            </a:r>
            <a:r>
              <a:rPr lang="en-US" i="1" dirty="0" err="1"/>
              <a:t>mọi</a:t>
            </a:r>
            <a:r>
              <a:rPr lang="en-US" i="1" dirty="0"/>
              <a:t> </a:t>
            </a:r>
            <a:r>
              <a:rPr lang="en-US" i="1" dirty="0" err="1"/>
              <a:t>vùng</a:t>
            </a:r>
            <a:r>
              <a:rPr lang="en-US" i="1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hồ</a:t>
            </a:r>
            <a:r>
              <a:rPr lang="en-US" dirty="0"/>
              <a:t> </a:t>
            </a:r>
            <a:r>
              <a:rPr lang="en-US" dirty="0" err="1"/>
              <a:t>sơ</a:t>
            </a:r>
            <a:r>
              <a:rPr lang="en-US" dirty="0"/>
              <a:t>:</a:t>
            </a:r>
          </a:p>
          <a:p>
            <a:pPr lvl="2"/>
            <a:r>
              <a:rPr lang="en-US" i="1" dirty="0" err="1"/>
              <a:t>Mô</a:t>
            </a:r>
            <a:r>
              <a:rPr lang="en-US" i="1" dirty="0"/>
              <a:t> </a:t>
            </a:r>
            <a:r>
              <a:rPr lang="en-US" i="1" dirty="0" err="1"/>
              <a:t>tả</a:t>
            </a:r>
            <a:r>
              <a:rPr lang="en-US" i="1" dirty="0"/>
              <a:t> </a:t>
            </a:r>
            <a:r>
              <a:rPr lang="en-US" dirty="0"/>
              <a:t>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doanh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.</a:t>
            </a:r>
          </a:p>
          <a:p>
            <a:pPr lvl="2"/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i="1" dirty="0" err="1"/>
              <a:t>phương</a:t>
            </a:r>
            <a:r>
              <a:rPr lang="en-US" i="1" dirty="0"/>
              <a:t> </a:t>
            </a:r>
            <a:r>
              <a:rPr lang="en-US" i="1" dirty="0" err="1"/>
              <a:t>thức</a:t>
            </a:r>
            <a:r>
              <a:rPr lang="en-US" i="1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...</a:t>
            </a:r>
          </a:p>
          <a:p>
            <a:pPr lvl="1"/>
            <a:r>
              <a:rPr lang="en-US" dirty="0" err="1"/>
              <a:t>Càng</a:t>
            </a:r>
            <a:r>
              <a:rPr lang="en-US" dirty="0"/>
              <a:t> </a:t>
            </a:r>
            <a:r>
              <a:rPr lang="en-US" dirty="0" err="1"/>
              <a:t>cung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càng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i="1" dirty="0" err="1"/>
              <a:t>cơ</a:t>
            </a:r>
            <a:r>
              <a:rPr lang="en-US" i="1" dirty="0"/>
              <a:t> </a:t>
            </a:r>
            <a:r>
              <a:rPr lang="en-US" i="1" dirty="0" err="1"/>
              <a:t>hội</a:t>
            </a:r>
            <a:r>
              <a:rPr lang="en-US" i="1" dirty="0"/>
              <a:t> </a:t>
            </a:r>
            <a:r>
              <a:rPr lang="en-US" i="1" dirty="0" err="1"/>
              <a:t>xếp</a:t>
            </a:r>
            <a:r>
              <a:rPr lang="en-US" i="1" dirty="0"/>
              <a:t> </a:t>
            </a:r>
            <a:r>
              <a:rPr lang="en-US" i="1" dirty="0" err="1"/>
              <a:t>hạng</a:t>
            </a:r>
            <a:r>
              <a:rPr lang="en-US" i="1" dirty="0"/>
              <a:t> </a:t>
            </a:r>
            <a:r>
              <a:rPr lang="en-US" i="1" dirty="0" err="1"/>
              <a:t>cao</a:t>
            </a:r>
            <a:r>
              <a:rPr lang="en-US" dirty="0"/>
              <a:t>.</a:t>
            </a:r>
          </a:p>
          <a:p>
            <a:r>
              <a:rPr lang="en-US" dirty="0"/>
              <a:t>Khi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doanh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liệt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,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ý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i="1" dirty="0" err="1"/>
              <a:t>đúng</a:t>
            </a:r>
            <a:r>
              <a:rPr lang="en-US" i="1" dirty="0"/>
              <a:t> </a:t>
            </a:r>
            <a:r>
              <a:rPr lang="en-US" i="1" dirty="0" err="1"/>
              <a:t>danh</a:t>
            </a:r>
            <a:r>
              <a:rPr lang="en-US" i="1" dirty="0"/>
              <a:t> </a:t>
            </a:r>
            <a:r>
              <a:rPr lang="en-US" i="1" dirty="0" err="1"/>
              <a:t>mục</a:t>
            </a:r>
            <a:r>
              <a:rPr lang="en-US" i="1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doanh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.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E78002-1624-0849-B49B-EBE8CE9F4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89F321-E296-0943-84A0-DEC85D80E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17" y="4921456"/>
            <a:ext cx="9607666" cy="13457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96939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35A1E-E852-B84F-8BD1-76EEAF9D5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4. Xây dựng trích dẫn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F3DE5-B814-FB41-A8C2-FDE7FE639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VN" i="1" dirty="0"/>
              <a:t>Citation</a:t>
            </a:r>
            <a:r>
              <a:rPr lang="en-VN" dirty="0"/>
              <a:t> - Trích dẫn là các liên kết của Local SEO.</a:t>
            </a:r>
          </a:p>
          <a:p>
            <a:r>
              <a:rPr lang="en-VN" dirty="0"/>
              <a:t>Một trích dẫn được diễn ra khi </a:t>
            </a:r>
            <a:r>
              <a:rPr lang="en-VN" i="1" dirty="0"/>
              <a:t>NAP</a:t>
            </a:r>
            <a:r>
              <a:rPr lang="en-VN" dirty="0"/>
              <a:t> của bạn </a:t>
            </a:r>
            <a:r>
              <a:rPr lang="en-VN" i="1" dirty="0"/>
              <a:t>được đề cập </a:t>
            </a:r>
            <a:r>
              <a:rPr lang="en-VN" dirty="0"/>
              <a:t>trên web - internet.</a:t>
            </a:r>
          </a:p>
          <a:p>
            <a:r>
              <a:rPr lang="en-VN" i="1" dirty="0"/>
              <a:t>Càng nhiều trích dẫn </a:t>
            </a:r>
            <a:r>
              <a:rPr lang="en-VN" dirty="0"/>
              <a:t>thì khả năng xếp hạng của trang web càng cao.</a:t>
            </a:r>
          </a:p>
          <a:p>
            <a:r>
              <a:rPr lang="en-VN" dirty="0"/>
              <a:t>Những nơi </a:t>
            </a:r>
            <a:r>
              <a:rPr lang="en-VN" i="1" dirty="0"/>
              <a:t>dễ dàng </a:t>
            </a:r>
            <a:r>
              <a:rPr lang="en-VN" dirty="0"/>
              <a:t>nhất để xây dựng trích dẫn là các danh bạ doanh nghiệp địa phương. Một số trang có thể bắt đầu như:</a:t>
            </a:r>
          </a:p>
          <a:p>
            <a:pPr lvl="1"/>
            <a:r>
              <a:rPr lang="en-US" i="1" dirty="0"/>
              <a:t>https://</a:t>
            </a:r>
            <a:r>
              <a:rPr lang="en-US" i="1" dirty="0" err="1"/>
              <a:t>www.facebook.com</a:t>
            </a:r>
            <a:r>
              <a:rPr lang="en-US" i="1" dirty="0"/>
              <a:t>/business</a:t>
            </a:r>
          </a:p>
          <a:p>
            <a:pPr lvl="1"/>
            <a:r>
              <a:rPr lang="en-US" i="1" dirty="0"/>
              <a:t>https://</a:t>
            </a:r>
            <a:r>
              <a:rPr lang="en-US" i="1" dirty="0" err="1"/>
              <a:t>www.linkedin.com</a:t>
            </a:r>
            <a:r>
              <a:rPr lang="en-US" i="1" dirty="0"/>
              <a:t>/</a:t>
            </a:r>
          </a:p>
          <a:p>
            <a:pPr lvl="1"/>
            <a:r>
              <a:rPr lang="en-US" i="1" dirty="0"/>
              <a:t>https://</a:t>
            </a:r>
            <a:r>
              <a:rPr lang="en-US" i="1" dirty="0" err="1"/>
              <a:t>www.yellowpages.com</a:t>
            </a:r>
            <a:r>
              <a:rPr lang="en-US" i="1" dirty="0"/>
              <a:t>/</a:t>
            </a:r>
          </a:p>
          <a:p>
            <a:pPr lvl="1"/>
            <a:r>
              <a:rPr lang="en-US" i="1" dirty="0"/>
              <a:t>https://</a:t>
            </a:r>
            <a:r>
              <a:rPr lang="en-US" i="1" dirty="0" err="1"/>
              <a:t>biz.yelp.com</a:t>
            </a:r>
            <a:r>
              <a:rPr lang="en-US" i="1" dirty="0"/>
              <a:t>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B9161-440F-D145-BA66-D61FE30A8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1DB1C-B372-4CFA-B223-ECAC3FCFC3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58366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12257</TotalTime>
  <Words>1428</Words>
  <Application>Microsoft Macintosh PowerPoint</Application>
  <PresentationFormat>Widescreen</PresentationFormat>
  <Paragraphs>157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Times New Roman</vt:lpstr>
      <vt:lpstr>Wingdings</vt:lpstr>
      <vt:lpstr>Retrospect</vt:lpstr>
      <vt:lpstr>TỐI ƯU HOÁ CÔNG CỤ TÌM KIẾM</vt:lpstr>
      <vt:lpstr>CHƯƠNG 8:  SEO ĐỊA PHƯƠNG -  LOCAL SEO</vt:lpstr>
      <vt:lpstr>Nội dung</vt:lpstr>
      <vt:lpstr>1. Lý do thực hiện Local SEO</vt:lpstr>
      <vt:lpstr>1. Lý do thực hiện Local SEO</vt:lpstr>
      <vt:lpstr>2. Xếp hạng cao với Local SEO </vt:lpstr>
      <vt:lpstr>2. Xếp hạng cao với Local SEO </vt:lpstr>
      <vt:lpstr>3. Bắt đầu Local SEO</vt:lpstr>
      <vt:lpstr>4. Xây dựng trích dẫn</vt:lpstr>
      <vt:lpstr>5. Xây dựng đánh giá</vt:lpstr>
      <vt:lpstr>6. Tăng cường Local SEO với ảnh và video</vt:lpstr>
      <vt:lpstr>6. Tăng cường Local SEO với ảnh và video</vt:lpstr>
      <vt:lpstr>7. Checklist cho Local SEO </vt:lpstr>
      <vt:lpstr>7. Checklist cho Local SEO </vt:lpstr>
      <vt:lpstr>7. Checklist cho Local SEO </vt:lpstr>
      <vt:lpstr>Tổng kết</vt:lpstr>
      <vt:lpstr>Bài tập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Anh Thu Nguyen Thi</dc:creator>
  <cp:lastModifiedBy>Vo Tan Khoa</cp:lastModifiedBy>
  <cp:revision>304</cp:revision>
  <dcterms:created xsi:type="dcterms:W3CDTF">2015-11-12T01:57:32Z</dcterms:created>
  <dcterms:modified xsi:type="dcterms:W3CDTF">2022-04-11T03:07:05Z</dcterms:modified>
</cp:coreProperties>
</file>

<file path=docProps/thumbnail.jpeg>
</file>